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2" r:id="rId1"/>
  </p:sldMasterIdLst>
  <p:notesMasterIdLst>
    <p:notesMasterId r:id="rId11"/>
  </p:notesMasterIdLst>
  <p:handoutMasterIdLst>
    <p:handoutMasterId r:id="rId12"/>
  </p:handoutMasterIdLst>
  <p:sldIdLst>
    <p:sldId id="262" r:id="rId2"/>
    <p:sldId id="286" r:id="rId3"/>
    <p:sldId id="287" r:id="rId4"/>
    <p:sldId id="288" r:id="rId5"/>
    <p:sldId id="289" r:id="rId6"/>
    <p:sldId id="290" r:id="rId7"/>
    <p:sldId id="291" r:id="rId8"/>
    <p:sldId id="292" r:id="rId9"/>
    <p:sldId id="293" r:id="rId10"/>
  </p:sldIdLst>
  <p:sldSz cx="12192000" cy="6858000"/>
  <p:notesSz cx="6797675" cy="9926638"/>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C"/>
    <a:srgbClr val="FF6600"/>
    <a:srgbClr val="E0E0E0"/>
    <a:srgbClr val="6FF76F"/>
    <a:srgbClr val="FF5050"/>
    <a:srgbClr val="66FF66"/>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1FECB4D8-DB02-4DC6-A0A2-4F2EBAE1DC90}">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799B23B-EC83-4686-B30A-512413B5E67A}" styleName="Estilo claro 3 - Acento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306799F8-075E-4A3A-A7F6-7FBC6576F1A4}" styleName="Estilo temático 2 - Énfasis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FECB4D8-DB02-4DC6-A0A2-4F2EBAE1DC90}" styleName="Estilo medio 1 - Énfasi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88151" autoAdjust="0"/>
  </p:normalViewPr>
  <p:slideViewPr>
    <p:cSldViewPr snapToGrid="0">
      <p:cViewPr varScale="1">
        <p:scale>
          <a:sx n="112" d="100"/>
          <a:sy n="112" d="100"/>
        </p:scale>
        <p:origin x="55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3CF8600C-1C24-4385-BA00-246CB01A78C2}" type="datetimeFigureOut">
              <a:rPr lang="es-MX" smtClean="0"/>
              <a:t>15/07/2025</a:t>
            </a:fld>
            <a:endParaRPr lang="es-MX"/>
          </a:p>
        </p:txBody>
      </p:sp>
      <p:sp>
        <p:nvSpPr>
          <p:cNvPr id="4" name="Marcador de pie de página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s-MX"/>
          </a:p>
        </p:txBody>
      </p:sp>
      <p:sp>
        <p:nvSpPr>
          <p:cNvPr id="5" name="Marcador de número de diapositiva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3A96233D-823C-473A-A088-21D919128E07}" type="slidenum">
              <a:rPr lang="es-MX" smtClean="0"/>
              <a:t>‹Nº›</a:t>
            </a:fld>
            <a:endParaRPr lang="es-MX"/>
          </a:p>
        </p:txBody>
      </p:sp>
    </p:spTree>
    <p:extLst>
      <p:ext uri="{BB962C8B-B14F-4D97-AF65-F5344CB8AC3E}">
        <p14:creationId xmlns:p14="http://schemas.microsoft.com/office/powerpoint/2010/main" val="36205211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60D3F312-D79A-4E89-9DAB-D39D850DFF9B}" type="datetimeFigureOut">
              <a:rPr lang="es-MX" smtClean="0"/>
              <a:t>15/07/2025</a:t>
            </a:fld>
            <a:endParaRPr lang="es-MX"/>
          </a:p>
        </p:txBody>
      </p:sp>
      <p:sp>
        <p:nvSpPr>
          <p:cNvPr id="4" name="Marcador de imagen d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DFFD3643-9DBE-42CD-9BE1-1DF33BB71A97}" type="slidenum">
              <a:rPr lang="es-MX" smtClean="0"/>
              <a:t>‹Nº›</a:t>
            </a:fld>
            <a:endParaRPr lang="es-MX"/>
          </a:p>
        </p:txBody>
      </p:sp>
    </p:spTree>
    <p:extLst>
      <p:ext uri="{BB962C8B-B14F-4D97-AF65-F5344CB8AC3E}">
        <p14:creationId xmlns:p14="http://schemas.microsoft.com/office/powerpoint/2010/main" val="8079211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p:cNvSpPr>
            <a:spLocks noGrp="1"/>
          </p:cNvSpPr>
          <p:nvPr>
            <p:ph type="dt" sz="half" idx="10"/>
          </p:nvPr>
        </p:nvSpPr>
        <p:spPr/>
        <p:txBody>
          <a:bodyPr/>
          <a:lstStyle/>
          <a:p>
            <a:fld id="{73A30F03-69BE-4697-AC71-C51021E3C0BB}" type="datetimeFigureOut">
              <a:rPr lang="es-MX" smtClean="0"/>
              <a:t>15/07/2025</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423F121D-74C7-44C0-8BBE-CFADC410CDDA}" type="slidenum">
              <a:rPr lang="es-MX" smtClean="0"/>
              <a:t>‹Nº›</a:t>
            </a:fld>
            <a:endParaRPr lang="es-MX"/>
          </a:p>
        </p:txBody>
      </p:sp>
      <p:pic>
        <p:nvPicPr>
          <p:cNvPr id="7" name="Imagen 6" descr="Interfaz de usuario gráfica&#10;&#10;El contenido generado por IA puede ser incorrecto.">
            <a:extLst>
              <a:ext uri="{FF2B5EF4-FFF2-40B4-BE49-F238E27FC236}">
                <a16:creationId xmlns:a16="http://schemas.microsoft.com/office/drawing/2014/main" id="{0DD80F69-3D8B-F07E-7255-2FE67E89967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05143" y="-70745"/>
            <a:ext cx="2533733" cy="1345537"/>
          </a:xfrm>
          <a:prstGeom prst="rect">
            <a:avLst/>
          </a:prstGeom>
        </p:spPr>
      </p:pic>
    </p:spTree>
    <p:extLst>
      <p:ext uri="{BB962C8B-B14F-4D97-AF65-F5344CB8AC3E}">
        <p14:creationId xmlns:p14="http://schemas.microsoft.com/office/powerpoint/2010/main" val="23251286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73A30F03-69BE-4697-AC71-C51021E3C0BB}" type="datetimeFigureOut">
              <a:rPr lang="es-MX" smtClean="0"/>
              <a:t>15/07/2025</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423F121D-74C7-44C0-8BBE-CFADC410CDDA}" type="slidenum">
              <a:rPr lang="es-MX" smtClean="0"/>
              <a:t>‹Nº›</a:t>
            </a:fld>
            <a:endParaRPr lang="es-MX"/>
          </a:p>
        </p:txBody>
      </p:sp>
    </p:spTree>
    <p:extLst>
      <p:ext uri="{BB962C8B-B14F-4D97-AF65-F5344CB8AC3E}">
        <p14:creationId xmlns:p14="http://schemas.microsoft.com/office/powerpoint/2010/main" val="1838730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73A30F03-69BE-4697-AC71-C51021E3C0BB}" type="datetimeFigureOut">
              <a:rPr lang="es-MX" smtClean="0"/>
              <a:t>15/07/2025</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423F121D-74C7-44C0-8BBE-CFADC410CDDA}" type="slidenum">
              <a:rPr lang="es-MX" smtClean="0"/>
              <a:t>‹Nº›</a:t>
            </a:fld>
            <a:endParaRPr lang="es-MX"/>
          </a:p>
        </p:txBody>
      </p:sp>
    </p:spTree>
    <p:extLst>
      <p:ext uri="{BB962C8B-B14F-4D97-AF65-F5344CB8AC3E}">
        <p14:creationId xmlns:p14="http://schemas.microsoft.com/office/powerpoint/2010/main" val="38931544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1_Título y objetos">
    <p:spTree>
      <p:nvGrpSpPr>
        <p:cNvPr id="1" name=""/>
        <p:cNvGrpSpPr/>
        <p:nvPr/>
      </p:nvGrpSpPr>
      <p:grpSpPr>
        <a:xfrm>
          <a:off x="0" y="0"/>
          <a:ext cx="0" cy="0"/>
          <a:chOff x="0" y="0"/>
          <a:chExt cx="0" cy="0"/>
        </a:xfrm>
      </p:grpSpPr>
      <p:sp>
        <p:nvSpPr>
          <p:cNvPr id="2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extLst>
      <p:ext uri="{BB962C8B-B14F-4D97-AF65-F5344CB8AC3E}">
        <p14:creationId xmlns:p14="http://schemas.microsoft.com/office/powerpoint/2010/main" val="109457710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73A30F03-69BE-4697-AC71-C51021E3C0BB}" type="datetimeFigureOut">
              <a:rPr lang="es-MX" smtClean="0"/>
              <a:t>15/07/2025</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423F121D-74C7-44C0-8BBE-CFADC410CDDA}" type="slidenum">
              <a:rPr lang="es-MX" smtClean="0"/>
              <a:t>‹Nº›</a:t>
            </a:fld>
            <a:endParaRPr lang="es-MX"/>
          </a:p>
        </p:txBody>
      </p:sp>
    </p:spTree>
    <p:extLst>
      <p:ext uri="{BB962C8B-B14F-4D97-AF65-F5344CB8AC3E}">
        <p14:creationId xmlns:p14="http://schemas.microsoft.com/office/powerpoint/2010/main" val="41136571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73A30F03-69BE-4697-AC71-C51021E3C0BB}" type="datetimeFigureOut">
              <a:rPr lang="es-MX" smtClean="0"/>
              <a:t>15/07/2025</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423F121D-74C7-44C0-8BBE-CFADC410CDDA}" type="slidenum">
              <a:rPr lang="es-MX" smtClean="0"/>
              <a:t>‹Nº›</a:t>
            </a:fld>
            <a:endParaRPr lang="es-MX"/>
          </a:p>
        </p:txBody>
      </p:sp>
    </p:spTree>
    <p:extLst>
      <p:ext uri="{BB962C8B-B14F-4D97-AF65-F5344CB8AC3E}">
        <p14:creationId xmlns:p14="http://schemas.microsoft.com/office/powerpoint/2010/main" val="3209024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p:cNvSpPr>
            <a:spLocks noGrp="1"/>
          </p:cNvSpPr>
          <p:nvPr>
            <p:ph type="dt" sz="half" idx="10"/>
          </p:nvPr>
        </p:nvSpPr>
        <p:spPr/>
        <p:txBody>
          <a:bodyPr/>
          <a:lstStyle/>
          <a:p>
            <a:fld id="{73A30F03-69BE-4697-AC71-C51021E3C0BB}" type="datetimeFigureOut">
              <a:rPr lang="es-MX" smtClean="0"/>
              <a:t>15/07/2025</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423F121D-74C7-44C0-8BBE-CFADC410CDDA}" type="slidenum">
              <a:rPr lang="es-MX" smtClean="0"/>
              <a:t>‹Nº›</a:t>
            </a:fld>
            <a:endParaRPr lang="es-MX"/>
          </a:p>
        </p:txBody>
      </p:sp>
    </p:spTree>
    <p:extLst>
      <p:ext uri="{BB962C8B-B14F-4D97-AF65-F5344CB8AC3E}">
        <p14:creationId xmlns:p14="http://schemas.microsoft.com/office/powerpoint/2010/main" val="46819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p:cNvSpPr>
            <a:spLocks noGrp="1"/>
          </p:cNvSpPr>
          <p:nvPr>
            <p:ph type="dt" sz="half" idx="10"/>
          </p:nvPr>
        </p:nvSpPr>
        <p:spPr/>
        <p:txBody>
          <a:bodyPr/>
          <a:lstStyle/>
          <a:p>
            <a:fld id="{73A30F03-69BE-4697-AC71-C51021E3C0BB}" type="datetimeFigureOut">
              <a:rPr lang="es-MX" smtClean="0"/>
              <a:t>15/07/2025</a:t>
            </a:fld>
            <a:endParaRPr lang="es-MX"/>
          </a:p>
        </p:txBody>
      </p:sp>
      <p:sp>
        <p:nvSpPr>
          <p:cNvPr id="8" name="Marcador de pie de página 7"/>
          <p:cNvSpPr>
            <a:spLocks noGrp="1"/>
          </p:cNvSpPr>
          <p:nvPr>
            <p:ph type="ftr" sz="quarter" idx="11"/>
          </p:nvPr>
        </p:nvSpPr>
        <p:spPr/>
        <p:txBody>
          <a:bodyPr/>
          <a:lstStyle/>
          <a:p>
            <a:endParaRPr lang="es-MX"/>
          </a:p>
        </p:txBody>
      </p:sp>
      <p:sp>
        <p:nvSpPr>
          <p:cNvPr id="9" name="Marcador de número de diapositiva 8"/>
          <p:cNvSpPr>
            <a:spLocks noGrp="1"/>
          </p:cNvSpPr>
          <p:nvPr>
            <p:ph type="sldNum" sz="quarter" idx="12"/>
          </p:nvPr>
        </p:nvSpPr>
        <p:spPr/>
        <p:txBody>
          <a:bodyPr/>
          <a:lstStyle/>
          <a:p>
            <a:fld id="{423F121D-74C7-44C0-8BBE-CFADC410CDDA}" type="slidenum">
              <a:rPr lang="es-MX" smtClean="0"/>
              <a:t>‹Nº›</a:t>
            </a:fld>
            <a:endParaRPr lang="es-MX"/>
          </a:p>
        </p:txBody>
      </p:sp>
    </p:spTree>
    <p:extLst>
      <p:ext uri="{BB962C8B-B14F-4D97-AF65-F5344CB8AC3E}">
        <p14:creationId xmlns:p14="http://schemas.microsoft.com/office/powerpoint/2010/main" val="20785511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fecha 2"/>
          <p:cNvSpPr>
            <a:spLocks noGrp="1"/>
          </p:cNvSpPr>
          <p:nvPr>
            <p:ph type="dt" sz="half" idx="10"/>
          </p:nvPr>
        </p:nvSpPr>
        <p:spPr/>
        <p:txBody>
          <a:bodyPr/>
          <a:lstStyle/>
          <a:p>
            <a:fld id="{73A30F03-69BE-4697-AC71-C51021E3C0BB}" type="datetimeFigureOut">
              <a:rPr lang="es-MX" smtClean="0"/>
              <a:t>15/07/2025</a:t>
            </a:fld>
            <a:endParaRPr lang="es-MX"/>
          </a:p>
        </p:txBody>
      </p:sp>
      <p:sp>
        <p:nvSpPr>
          <p:cNvPr id="4" name="Marcador de pie de página 3"/>
          <p:cNvSpPr>
            <a:spLocks noGrp="1"/>
          </p:cNvSpPr>
          <p:nvPr>
            <p:ph type="ftr" sz="quarter" idx="11"/>
          </p:nvPr>
        </p:nvSpPr>
        <p:spPr/>
        <p:txBody>
          <a:bodyPr/>
          <a:lstStyle/>
          <a:p>
            <a:endParaRPr lang="es-MX"/>
          </a:p>
        </p:txBody>
      </p:sp>
      <p:sp>
        <p:nvSpPr>
          <p:cNvPr id="5" name="Marcador de número de diapositiva 4"/>
          <p:cNvSpPr>
            <a:spLocks noGrp="1"/>
          </p:cNvSpPr>
          <p:nvPr>
            <p:ph type="sldNum" sz="quarter" idx="12"/>
          </p:nvPr>
        </p:nvSpPr>
        <p:spPr/>
        <p:txBody>
          <a:bodyPr/>
          <a:lstStyle/>
          <a:p>
            <a:fld id="{423F121D-74C7-44C0-8BBE-CFADC410CDDA}" type="slidenum">
              <a:rPr lang="es-MX" smtClean="0"/>
              <a:t>‹Nº›</a:t>
            </a:fld>
            <a:endParaRPr lang="es-MX"/>
          </a:p>
        </p:txBody>
      </p:sp>
    </p:spTree>
    <p:extLst>
      <p:ext uri="{BB962C8B-B14F-4D97-AF65-F5344CB8AC3E}">
        <p14:creationId xmlns:p14="http://schemas.microsoft.com/office/powerpoint/2010/main" val="40866077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73A30F03-69BE-4697-AC71-C51021E3C0BB}" type="datetimeFigureOut">
              <a:rPr lang="es-MX" smtClean="0"/>
              <a:t>15/07/2025</a:t>
            </a:fld>
            <a:endParaRPr lang="es-MX"/>
          </a:p>
        </p:txBody>
      </p:sp>
      <p:sp>
        <p:nvSpPr>
          <p:cNvPr id="3" name="Marcador de pie de página 2"/>
          <p:cNvSpPr>
            <a:spLocks noGrp="1"/>
          </p:cNvSpPr>
          <p:nvPr>
            <p:ph type="ftr" sz="quarter" idx="11"/>
          </p:nvPr>
        </p:nvSpPr>
        <p:spPr/>
        <p:txBody>
          <a:bodyPr/>
          <a:lstStyle/>
          <a:p>
            <a:endParaRPr lang="es-MX"/>
          </a:p>
        </p:txBody>
      </p:sp>
      <p:sp>
        <p:nvSpPr>
          <p:cNvPr id="4" name="Marcador de número de diapositiva 3"/>
          <p:cNvSpPr>
            <a:spLocks noGrp="1"/>
          </p:cNvSpPr>
          <p:nvPr>
            <p:ph type="sldNum" sz="quarter" idx="12"/>
          </p:nvPr>
        </p:nvSpPr>
        <p:spPr/>
        <p:txBody>
          <a:bodyPr/>
          <a:lstStyle/>
          <a:p>
            <a:fld id="{423F121D-74C7-44C0-8BBE-CFADC410CDDA}" type="slidenum">
              <a:rPr lang="es-MX" smtClean="0"/>
              <a:t>‹Nº›</a:t>
            </a:fld>
            <a:endParaRPr lang="es-MX"/>
          </a:p>
        </p:txBody>
      </p:sp>
    </p:spTree>
    <p:extLst>
      <p:ext uri="{BB962C8B-B14F-4D97-AF65-F5344CB8AC3E}">
        <p14:creationId xmlns:p14="http://schemas.microsoft.com/office/powerpoint/2010/main" val="225070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73A30F03-69BE-4697-AC71-C51021E3C0BB}" type="datetimeFigureOut">
              <a:rPr lang="es-MX" smtClean="0"/>
              <a:t>15/07/2025</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423F121D-74C7-44C0-8BBE-CFADC410CDDA}" type="slidenum">
              <a:rPr lang="es-MX" smtClean="0"/>
              <a:t>‹Nº›</a:t>
            </a:fld>
            <a:endParaRPr lang="es-MX"/>
          </a:p>
        </p:txBody>
      </p:sp>
    </p:spTree>
    <p:extLst>
      <p:ext uri="{BB962C8B-B14F-4D97-AF65-F5344CB8AC3E}">
        <p14:creationId xmlns:p14="http://schemas.microsoft.com/office/powerpoint/2010/main" val="2905761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73A30F03-69BE-4697-AC71-C51021E3C0BB}" type="datetimeFigureOut">
              <a:rPr lang="es-MX" smtClean="0"/>
              <a:t>15/07/2025</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423F121D-74C7-44C0-8BBE-CFADC410CDDA}" type="slidenum">
              <a:rPr lang="es-MX" smtClean="0"/>
              <a:t>‹Nº›</a:t>
            </a:fld>
            <a:endParaRPr lang="es-MX"/>
          </a:p>
        </p:txBody>
      </p:sp>
    </p:spTree>
    <p:extLst>
      <p:ext uri="{BB962C8B-B14F-4D97-AF65-F5344CB8AC3E}">
        <p14:creationId xmlns:p14="http://schemas.microsoft.com/office/powerpoint/2010/main" val="24598773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A30F03-69BE-4697-AC71-C51021E3C0BB}" type="datetimeFigureOut">
              <a:rPr lang="es-MX" smtClean="0"/>
              <a:t>15/07/2025</a:t>
            </a:fld>
            <a:endParaRPr lang="es-MX"/>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3F121D-74C7-44C0-8BBE-CFADC410CDDA}" type="slidenum">
              <a:rPr lang="es-MX" smtClean="0"/>
              <a:t>‹Nº›</a:t>
            </a:fld>
            <a:endParaRPr lang="es-MX"/>
          </a:p>
        </p:txBody>
      </p:sp>
      <p:pic>
        <p:nvPicPr>
          <p:cNvPr id="7" name="Imagen 6" descr="Interfaz de usuario gráfica&#10;&#10;El contenido generado por IA puede ser incorrecto.">
            <a:extLst>
              <a:ext uri="{FF2B5EF4-FFF2-40B4-BE49-F238E27FC236}">
                <a16:creationId xmlns:a16="http://schemas.microsoft.com/office/drawing/2014/main" id="{986B9269-B92B-822F-5586-14F1AD8A8DFB}"/>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5905143" y="-70745"/>
            <a:ext cx="2533733" cy="1345537"/>
          </a:xfrm>
          <a:prstGeom prst="rect">
            <a:avLst/>
          </a:prstGeom>
        </p:spPr>
      </p:pic>
    </p:spTree>
    <p:extLst>
      <p:ext uri="{BB962C8B-B14F-4D97-AF65-F5344CB8AC3E}">
        <p14:creationId xmlns:p14="http://schemas.microsoft.com/office/powerpoint/2010/main" val="1931248223"/>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Imagen 7" descr="Imagen que contiene Interfaz de usuario gráfica&#10;&#10;Descripción generada automáticamente">
            <a:extLst>
              <a:ext uri="{FF2B5EF4-FFF2-40B4-BE49-F238E27FC236}">
                <a16:creationId xmlns:a16="http://schemas.microsoft.com/office/drawing/2014/main" id="{780EC781-8DDD-0DBE-4342-D2BC3EE7B8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6202279" cy="1049616"/>
          </a:xfrm>
          <a:prstGeom prst="rect">
            <a:avLst/>
          </a:prstGeom>
        </p:spPr>
      </p:pic>
      <p:sp>
        <p:nvSpPr>
          <p:cNvPr id="9" name="CuadroTexto 8">
            <a:extLst>
              <a:ext uri="{FF2B5EF4-FFF2-40B4-BE49-F238E27FC236}">
                <a16:creationId xmlns:a16="http://schemas.microsoft.com/office/drawing/2014/main" id="{9C5865BF-28D9-7D9E-CB6D-0129CD3DECC2}"/>
              </a:ext>
            </a:extLst>
          </p:cNvPr>
          <p:cNvSpPr txBox="1"/>
          <p:nvPr/>
        </p:nvSpPr>
        <p:spPr>
          <a:xfrm>
            <a:off x="1476642" y="2552251"/>
            <a:ext cx="9238716" cy="2585323"/>
          </a:xfrm>
          <a:prstGeom prst="rect">
            <a:avLst/>
          </a:prstGeom>
          <a:noFill/>
        </p:spPr>
        <p:txBody>
          <a:bodyPr wrap="square" rtlCol="0">
            <a:spAutoFit/>
          </a:bodyPr>
          <a:lstStyle/>
          <a:p>
            <a:pPr algn="ctr"/>
            <a:r>
              <a:rPr lang="es-MX" sz="5400" b="1" dirty="0">
                <a:latin typeface="Montserrat" pitchFamily="2" charset="77"/>
              </a:rPr>
              <a:t>E-021 Programa de Investigación Científica y Desarrollo Tecnológico  </a:t>
            </a:r>
          </a:p>
        </p:txBody>
      </p:sp>
      <p:sp>
        <p:nvSpPr>
          <p:cNvPr id="11" name="CuadroTexto 2">
            <a:extLst>
              <a:ext uri="{FF2B5EF4-FFF2-40B4-BE49-F238E27FC236}">
                <a16:creationId xmlns:a16="http://schemas.microsoft.com/office/drawing/2014/main" id="{3A52B508-1A93-72C0-9837-676FA1696514}"/>
              </a:ext>
            </a:extLst>
          </p:cNvPr>
          <p:cNvSpPr txBox="1"/>
          <p:nvPr/>
        </p:nvSpPr>
        <p:spPr>
          <a:xfrm>
            <a:off x="8618590" y="5755640"/>
            <a:ext cx="2872477" cy="459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r">
              <a:defRPr sz="2400">
                <a:solidFill>
                  <a:srgbClr val="565656"/>
                </a:solidFill>
                <a:latin typeface="Geomanist Medium"/>
                <a:ea typeface="Geomanist Medium"/>
                <a:cs typeface="Geomanist Medium"/>
                <a:sym typeface="Geomanist Medium"/>
              </a:defRPr>
            </a:lvl1pPr>
          </a:lstStyle>
          <a:p>
            <a:r>
              <a:rPr lang="es-MX" dirty="0">
                <a:solidFill>
                  <a:schemeClr val="tx1"/>
                </a:solidFill>
                <a:latin typeface="Noto Sans" panose="020B0502040504020204" pitchFamily="34" charset="0"/>
                <a:ea typeface="Noto Sans" panose="020B0502040504020204" pitchFamily="34" charset="0"/>
                <a:cs typeface="Noto Sans" panose="020B0502040504020204" pitchFamily="34" charset="0"/>
              </a:rPr>
              <a:t>Agosto </a:t>
            </a:r>
            <a:r>
              <a:rPr dirty="0">
                <a:solidFill>
                  <a:schemeClr val="tx1"/>
                </a:solidFill>
                <a:latin typeface="Noto Sans" panose="020B0502040504020204" pitchFamily="34" charset="0"/>
                <a:ea typeface="Noto Sans" panose="020B0502040504020204" pitchFamily="34" charset="0"/>
                <a:cs typeface="Noto Sans" panose="020B0502040504020204" pitchFamily="34" charset="0"/>
              </a:rPr>
              <a:t>de 202</a:t>
            </a:r>
            <a:r>
              <a:rPr lang="es-MX" dirty="0">
                <a:solidFill>
                  <a:schemeClr val="tx1"/>
                </a:solidFill>
                <a:latin typeface="Noto Sans" panose="020B0502040504020204" pitchFamily="34" charset="0"/>
                <a:ea typeface="Noto Sans" panose="020B0502040504020204" pitchFamily="34" charset="0"/>
                <a:cs typeface="Noto Sans" panose="020B0502040504020204" pitchFamily="34" charset="0"/>
              </a:rPr>
              <a:t>5</a:t>
            </a:r>
            <a:endParaRPr dirty="0">
              <a:solidFill>
                <a:schemeClr val="tx1"/>
              </a:solidFill>
              <a:latin typeface="Noto Sans" panose="020B0502040504020204" pitchFamily="34" charset="0"/>
              <a:ea typeface="Noto Sans" panose="020B0502040504020204" pitchFamily="34" charset="0"/>
              <a:cs typeface="Noto Sans" panose="020B0502040504020204" pitchFamily="34" charset="0"/>
            </a:endParaRPr>
          </a:p>
        </p:txBody>
      </p:sp>
    </p:spTree>
    <p:extLst>
      <p:ext uri="{BB962C8B-B14F-4D97-AF65-F5344CB8AC3E}">
        <p14:creationId xmlns:p14="http://schemas.microsoft.com/office/powerpoint/2010/main" val="2373066456"/>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C4865304-B09E-1F41-53FA-3F1BB27DC08E}"/>
              </a:ext>
            </a:extLst>
          </p:cNvPr>
          <p:cNvSpPr>
            <a:spLocks noGrp="1"/>
          </p:cNvSpPr>
          <p:nvPr>
            <p:ph idx="1"/>
          </p:nvPr>
        </p:nvSpPr>
        <p:spPr>
          <a:xfrm>
            <a:off x="723902" y="3053548"/>
            <a:ext cx="10515600" cy="3804452"/>
          </a:xfrm>
        </p:spPr>
        <p:txBody>
          <a:bodyPr>
            <a:normAutofit/>
          </a:bodyPr>
          <a:lstStyle/>
          <a:p>
            <a:pPr algn="just"/>
            <a:endParaRPr lang="es-MX" sz="3600" dirty="0">
              <a:solidFill>
                <a:srgbClr val="990033"/>
              </a:solidFill>
              <a:latin typeface="Montserrat" panose="00000500000000000000" pitchFamily="50" charset="0"/>
            </a:endParaRPr>
          </a:p>
          <a:p>
            <a:pPr algn="just"/>
            <a:r>
              <a:rPr lang="es-MX" dirty="0">
                <a:latin typeface="Montserrat" panose="00000500000000000000" pitchFamily="50" charset="0"/>
              </a:rPr>
              <a:t>El </a:t>
            </a:r>
            <a:r>
              <a:rPr lang="es-MX" b="1" dirty="0">
                <a:latin typeface="Montserrat" panose="00000500000000000000" pitchFamily="50" charset="0"/>
              </a:rPr>
              <a:t>Programa presupuestario E-021</a:t>
            </a:r>
            <a:r>
              <a:rPr lang="es-MX" dirty="0">
                <a:latin typeface="Montserrat" panose="00000500000000000000" pitchFamily="50" charset="0"/>
              </a:rPr>
              <a:t>,</a:t>
            </a:r>
            <a:r>
              <a:rPr lang="es-MX" b="1" dirty="0">
                <a:latin typeface="Montserrat" panose="00000500000000000000" pitchFamily="50" charset="0"/>
              </a:rPr>
              <a:t> </a:t>
            </a:r>
            <a:r>
              <a:rPr lang="es-MX" dirty="0">
                <a:latin typeface="Montserrat" panose="00000500000000000000" pitchFamily="50" charset="0"/>
              </a:rPr>
              <a:t>tiene como objetivo contribuir en el proceso de investigación que involucra un conjunto de métodos, con el propósito de generar y/o aplicar conocimientos enforcados en resolver problemas reales, y cuyos resultados contribuyan a mejorar el entorno social y económico.</a:t>
            </a:r>
          </a:p>
          <a:p>
            <a:pPr marL="0" indent="0">
              <a:buNone/>
            </a:pPr>
            <a:endParaRPr lang="es-MX" dirty="0"/>
          </a:p>
        </p:txBody>
      </p:sp>
      <p:sp>
        <p:nvSpPr>
          <p:cNvPr id="4" name="CuadroTexto 3">
            <a:extLst>
              <a:ext uri="{FF2B5EF4-FFF2-40B4-BE49-F238E27FC236}">
                <a16:creationId xmlns:a16="http://schemas.microsoft.com/office/drawing/2014/main" id="{932BFB71-7020-C609-2D42-3A0BD0093DF3}"/>
              </a:ext>
            </a:extLst>
          </p:cNvPr>
          <p:cNvSpPr txBox="1"/>
          <p:nvPr/>
        </p:nvSpPr>
        <p:spPr>
          <a:xfrm>
            <a:off x="796362" y="1872043"/>
            <a:ext cx="10599276" cy="1077218"/>
          </a:xfrm>
          <a:prstGeom prst="rect">
            <a:avLst/>
          </a:prstGeom>
          <a:noFill/>
        </p:spPr>
        <p:txBody>
          <a:bodyPr wrap="square" rtlCol="0">
            <a:spAutoFit/>
          </a:bodyPr>
          <a:lstStyle/>
          <a:p>
            <a:pPr algn="just"/>
            <a:r>
              <a:rPr lang="es-MX" sz="3200" b="1" dirty="0">
                <a:latin typeface="Montserrat" panose="00000500000000000000" pitchFamily="50" charset="0"/>
              </a:rPr>
              <a:t>¿Qué es el  “E-021 Programa de Investigación Científica y Desarrollo Tecnológico”? </a:t>
            </a:r>
          </a:p>
        </p:txBody>
      </p:sp>
    </p:spTree>
    <p:extLst>
      <p:ext uri="{BB962C8B-B14F-4D97-AF65-F5344CB8AC3E}">
        <p14:creationId xmlns:p14="http://schemas.microsoft.com/office/powerpoint/2010/main" val="24730143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96D5D6-7345-5A1F-3EC0-10F98D8CA550}"/>
              </a:ext>
            </a:extLst>
          </p:cNvPr>
          <p:cNvSpPr>
            <a:spLocks noGrp="1"/>
          </p:cNvSpPr>
          <p:nvPr>
            <p:ph type="title"/>
          </p:nvPr>
        </p:nvSpPr>
        <p:spPr>
          <a:xfrm>
            <a:off x="1376585" y="1341688"/>
            <a:ext cx="6724828" cy="572569"/>
          </a:xfrm>
        </p:spPr>
        <p:txBody>
          <a:bodyPr>
            <a:normAutofit fontScale="90000"/>
          </a:bodyPr>
          <a:lstStyle/>
          <a:p>
            <a:r>
              <a:rPr lang="es-MX" sz="3600" b="1" dirty="0"/>
              <a:t>Objetivos del Programa:</a:t>
            </a:r>
          </a:p>
        </p:txBody>
      </p:sp>
      <p:sp>
        <p:nvSpPr>
          <p:cNvPr id="4" name="Marcador de contenido 3">
            <a:extLst>
              <a:ext uri="{FF2B5EF4-FFF2-40B4-BE49-F238E27FC236}">
                <a16:creationId xmlns:a16="http://schemas.microsoft.com/office/drawing/2014/main" id="{E3622FDC-CEDE-7B99-9F98-B1DC26E1FDCB}"/>
              </a:ext>
            </a:extLst>
          </p:cNvPr>
          <p:cNvSpPr txBox="1">
            <a:spLocks noGrp="1"/>
          </p:cNvSpPr>
          <p:nvPr>
            <p:ph idx="1"/>
          </p:nvPr>
        </p:nvSpPr>
        <p:spPr>
          <a:xfrm>
            <a:off x="2273894" y="2068616"/>
            <a:ext cx="8442533" cy="4378122"/>
          </a:xfrm>
          <a:prstGeom prst="rect">
            <a:avLst/>
          </a:prstGeom>
          <a:noFill/>
        </p:spPr>
        <p:txBody>
          <a:bodyPr wrap="square" rtlCol="0">
            <a:spAutoFit/>
          </a:bodyPr>
          <a:lstStyle/>
          <a:p>
            <a:r>
              <a:rPr lang="es-MX" sz="1600" b="1" dirty="0">
                <a:latin typeface="Montserrat" panose="00000500000000000000" pitchFamily="2" charset="0"/>
                <a:ea typeface="+mj-ea"/>
                <a:cs typeface="Times New Roman" panose="02020603050405020304" pitchFamily="18" charset="0"/>
              </a:rPr>
              <a:t>Los objetivos del programa son los siguientes:</a:t>
            </a:r>
          </a:p>
          <a:p>
            <a:endParaRPr lang="es-MX" sz="1600" b="1" dirty="0">
              <a:latin typeface="Montserrat" panose="00000500000000000000" pitchFamily="2" charset="0"/>
              <a:ea typeface="+mj-ea"/>
              <a:cs typeface="Times New Roman" panose="02020603050405020304" pitchFamily="18" charset="0"/>
            </a:endParaRPr>
          </a:p>
          <a:p>
            <a:pPr marL="800100" lvl="1" indent="-342900">
              <a:buFont typeface="Wingdings" panose="05000000000000000000" pitchFamily="2" charset="2"/>
              <a:buChar char="Ø"/>
            </a:pPr>
            <a:r>
              <a:rPr lang="es-MX" sz="1600" dirty="0">
                <a:latin typeface="Montserrat" panose="00000500000000000000" pitchFamily="50" charset="0"/>
              </a:rPr>
              <a:t>Generar y transferir conocimiento  </a:t>
            </a:r>
          </a:p>
          <a:p>
            <a:pPr marL="800100" lvl="1" indent="-342900">
              <a:buFont typeface="Wingdings" panose="05000000000000000000" pitchFamily="2" charset="2"/>
              <a:buChar char="Ø"/>
            </a:pPr>
            <a:r>
              <a:rPr lang="es-MX" sz="1600" dirty="0">
                <a:latin typeface="Montserrat" panose="00000500000000000000" pitchFamily="50" charset="0"/>
              </a:rPr>
              <a:t>Desarrollar, innovar, asimilar y adaptar tecnologías </a:t>
            </a:r>
          </a:p>
          <a:p>
            <a:pPr marL="800100" lvl="1" indent="-342900">
              <a:buFont typeface="Wingdings" panose="05000000000000000000" pitchFamily="2" charset="2"/>
              <a:buChar char="Ø"/>
            </a:pPr>
            <a:r>
              <a:rPr lang="es-MX" sz="1600" dirty="0">
                <a:latin typeface="Montserrat" panose="00000500000000000000" pitchFamily="50" charset="0"/>
              </a:rPr>
              <a:t>Generar información, conocimientos y tecnologías </a:t>
            </a:r>
          </a:p>
          <a:p>
            <a:pPr marL="800100" lvl="1" indent="-342900">
              <a:buFont typeface="Wingdings" panose="05000000000000000000" pitchFamily="2" charset="2"/>
              <a:buChar char="Ø"/>
            </a:pPr>
            <a:r>
              <a:rPr lang="es-MX" sz="1600" dirty="0">
                <a:latin typeface="Montserrat" panose="00000500000000000000" pitchFamily="50" charset="0"/>
              </a:rPr>
              <a:t>Contribuir al desarrollo tecnológico y socioeconómico</a:t>
            </a:r>
          </a:p>
          <a:p>
            <a:pPr marL="800100" lvl="1" indent="-342900">
              <a:buFont typeface="Wingdings" panose="05000000000000000000" pitchFamily="2" charset="2"/>
              <a:buChar char="Ø"/>
            </a:pPr>
            <a:r>
              <a:rPr lang="es-MX" sz="1600" dirty="0">
                <a:latin typeface="Montserrat" panose="00000500000000000000" pitchFamily="50" charset="0"/>
              </a:rPr>
              <a:t>Propiciar el desarrollo de la propiedad intelectual e industrial, y </a:t>
            </a:r>
          </a:p>
          <a:p>
            <a:pPr marL="800100" lvl="1" indent="-342900">
              <a:buFont typeface="Wingdings" panose="05000000000000000000" pitchFamily="2" charset="2"/>
              <a:buChar char="Ø"/>
            </a:pPr>
            <a:r>
              <a:rPr lang="es-MX" sz="1600" dirty="0">
                <a:latin typeface="Montserrat" panose="00000500000000000000" pitchFamily="50" charset="0"/>
              </a:rPr>
              <a:t>Formación de recursos humanos de calidad</a:t>
            </a:r>
          </a:p>
          <a:p>
            <a:endParaRPr lang="es-MX" sz="1600" dirty="0">
              <a:latin typeface="Montserrat" panose="00000500000000000000" pitchFamily="50" charset="0"/>
            </a:endParaRPr>
          </a:p>
          <a:p>
            <a:r>
              <a:rPr lang="es-MX" sz="1600" b="1" dirty="0">
                <a:latin typeface="Montserrat" panose="00000500000000000000" pitchFamily="2" charset="0"/>
                <a:ea typeface="+mj-ea"/>
                <a:cs typeface="Times New Roman" panose="02020603050405020304" pitchFamily="18" charset="0"/>
              </a:rPr>
              <a:t>Actividades Científicas y Tecnológicas:</a:t>
            </a:r>
          </a:p>
          <a:p>
            <a:endParaRPr lang="es-MX" sz="1600" b="1" dirty="0">
              <a:latin typeface="Montserrat" panose="00000500000000000000" pitchFamily="2" charset="0"/>
              <a:ea typeface="+mj-ea"/>
              <a:cs typeface="Times New Roman" panose="02020603050405020304" pitchFamily="18" charset="0"/>
            </a:endParaRPr>
          </a:p>
          <a:p>
            <a:pPr lvl="1" algn="just"/>
            <a:r>
              <a:rPr lang="es-MX" sz="1600" dirty="0">
                <a:latin typeface="Montserrat" panose="00000500000000000000" pitchFamily="2" charset="0"/>
                <a:ea typeface="+mj-ea"/>
                <a:cs typeface="Times New Roman" panose="02020603050405020304" pitchFamily="18" charset="0"/>
              </a:rPr>
              <a:t>Son las actividades sistemáticas que están estrechamente relacionadas con la generación, mejoramiento, difusión, divulgación y aplicación del conocimiento científico y tecnológico en todos sus campos y, cuyas categorías se describen a continuación:</a:t>
            </a:r>
            <a:endParaRPr lang="es-MX" sz="1600" b="1" dirty="0">
              <a:latin typeface="Montserrat" panose="00000500000000000000" pitchFamily="2" charset="0"/>
              <a:ea typeface="+mj-ea"/>
              <a:cs typeface="Times New Roman" panose="02020603050405020304" pitchFamily="18" charset="0"/>
            </a:endParaRPr>
          </a:p>
        </p:txBody>
      </p:sp>
    </p:spTree>
    <p:extLst>
      <p:ext uri="{BB962C8B-B14F-4D97-AF65-F5344CB8AC3E}">
        <p14:creationId xmlns:p14="http://schemas.microsoft.com/office/powerpoint/2010/main" val="1243977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13795B93-D6A3-2F59-3DD0-BE5B1FB182B3}"/>
              </a:ext>
            </a:extLst>
          </p:cNvPr>
          <p:cNvSpPr>
            <a:spLocks noGrp="1"/>
          </p:cNvSpPr>
          <p:nvPr>
            <p:ph idx="1"/>
          </p:nvPr>
        </p:nvSpPr>
        <p:spPr>
          <a:xfrm>
            <a:off x="838200" y="1367326"/>
            <a:ext cx="10515600" cy="5127477"/>
          </a:xfrm>
        </p:spPr>
        <p:txBody>
          <a:bodyPr>
            <a:normAutofit lnSpcReduction="10000"/>
          </a:bodyPr>
          <a:lstStyle/>
          <a:p>
            <a:pPr lvl="2" algn="just">
              <a:buFont typeface="Wingdings" panose="05000000000000000000" pitchFamily="2" charset="2"/>
              <a:buChar char="Ø"/>
            </a:pPr>
            <a:r>
              <a:rPr lang="es-MX" dirty="0">
                <a:latin typeface="Montserrat" panose="00000500000000000000" pitchFamily="50" charset="0"/>
              </a:rPr>
              <a:t>Investigación básica</a:t>
            </a:r>
          </a:p>
          <a:p>
            <a:pPr lvl="2" algn="just">
              <a:buFont typeface="Wingdings" panose="05000000000000000000" pitchFamily="2" charset="2"/>
              <a:buChar char="Ø"/>
            </a:pPr>
            <a:r>
              <a:rPr lang="es-MX" dirty="0">
                <a:latin typeface="Montserrat" panose="00000500000000000000" pitchFamily="50" charset="0"/>
              </a:rPr>
              <a:t>Investigación aplicada</a:t>
            </a:r>
          </a:p>
          <a:p>
            <a:pPr lvl="2" algn="just">
              <a:buFont typeface="Wingdings" panose="05000000000000000000" pitchFamily="2" charset="2"/>
              <a:buChar char="Ø"/>
            </a:pPr>
            <a:r>
              <a:rPr lang="es-MX" dirty="0">
                <a:latin typeface="Montserrat" panose="00000500000000000000" pitchFamily="50" charset="0"/>
              </a:rPr>
              <a:t>Desarrollo Tecnológico e Innovación.</a:t>
            </a:r>
          </a:p>
          <a:p>
            <a:endParaRPr lang="es-MX" sz="2400" b="1" dirty="0">
              <a:latin typeface="Montserrat" panose="00000500000000000000" pitchFamily="50" charset="0"/>
            </a:endParaRPr>
          </a:p>
          <a:p>
            <a:r>
              <a:rPr lang="es-MX" sz="2400" b="1" dirty="0">
                <a:latin typeface="Montserrat" panose="00000500000000000000" pitchFamily="50" charset="0"/>
              </a:rPr>
              <a:t>Pertenencia de los proyectos de investigación</a:t>
            </a:r>
          </a:p>
          <a:p>
            <a:endParaRPr lang="es-MX" sz="2400" b="1" dirty="0">
              <a:latin typeface="Montserrat" panose="00000500000000000000" pitchFamily="50" charset="0"/>
            </a:endParaRPr>
          </a:p>
          <a:p>
            <a:pPr algn="just">
              <a:buFont typeface="Wingdings" panose="05000000000000000000" pitchFamily="2" charset="2"/>
              <a:buChar char="Ø"/>
            </a:pPr>
            <a:r>
              <a:rPr lang="es-MX" sz="2200" dirty="0">
                <a:latin typeface="Montserrat" panose="00000500000000000000" pitchFamily="50" charset="0"/>
              </a:rPr>
              <a:t>La pertenencia de la investigación se evalúa en función de la respuesta que ésta proporciona a las necesidades locales, regionales o nacionales, ya sea de carácter económico, social, industrial o de otra índole, y su propia viabilidad de realización.</a:t>
            </a:r>
          </a:p>
          <a:p>
            <a:pPr algn="just">
              <a:buFont typeface="Wingdings" panose="05000000000000000000" pitchFamily="2" charset="2"/>
              <a:buChar char="Ø"/>
            </a:pPr>
            <a:endParaRPr lang="es-MX" sz="2200" dirty="0">
              <a:latin typeface="Montserrat" panose="00000500000000000000" pitchFamily="50" charset="0"/>
            </a:endParaRPr>
          </a:p>
          <a:p>
            <a:pPr algn="just">
              <a:buFont typeface="Wingdings" panose="05000000000000000000" pitchFamily="2" charset="2"/>
              <a:buChar char="Ø"/>
            </a:pPr>
            <a:r>
              <a:rPr lang="es-MX" sz="2200" dirty="0">
                <a:latin typeface="Montserrat" panose="00000500000000000000" pitchFamily="50" charset="0"/>
              </a:rPr>
              <a:t>En este contexto, la pertenencia de la investigación en el TecNM, tiene un triple valor su estrecha relación con la docencia, su respuesta a las demandas regionales, nacionales e internacionales y sus propuestas de alternativas de desarrollo, así como la generación del conocimiento.</a:t>
            </a:r>
          </a:p>
          <a:p>
            <a:endParaRPr lang="es-MX" dirty="0"/>
          </a:p>
        </p:txBody>
      </p:sp>
    </p:spTree>
    <p:extLst>
      <p:ext uri="{BB962C8B-B14F-4D97-AF65-F5344CB8AC3E}">
        <p14:creationId xmlns:p14="http://schemas.microsoft.com/office/powerpoint/2010/main" val="726765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2511DB6-2F41-6713-86C5-3E8C403C62AD}"/>
              </a:ext>
            </a:extLst>
          </p:cNvPr>
          <p:cNvSpPr>
            <a:spLocks noGrp="1"/>
          </p:cNvSpPr>
          <p:nvPr>
            <p:ph type="title"/>
          </p:nvPr>
        </p:nvSpPr>
        <p:spPr>
          <a:xfrm>
            <a:off x="838200" y="1350236"/>
            <a:ext cx="10515600" cy="675118"/>
          </a:xfrm>
        </p:spPr>
        <p:txBody>
          <a:bodyPr>
            <a:normAutofit fontScale="90000"/>
          </a:bodyPr>
          <a:lstStyle/>
          <a:p>
            <a:pPr algn="ctr"/>
            <a:br>
              <a:rPr lang="es-MX" sz="3100" b="1" dirty="0">
                <a:solidFill>
                  <a:srgbClr val="9F2240"/>
                </a:solidFill>
                <a:latin typeface="Montserrat" pitchFamily="2" charset="77"/>
              </a:rPr>
            </a:br>
            <a:r>
              <a:rPr lang="es-MX" sz="3100" b="1" dirty="0">
                <a:latin typeface="Montserrat" pitchFamily="2" charset="77"/>
              </a:rPr>
              <a:t>La pertinencia de un proyecto de investigación considera los siguientes criterios:</a:t>
            </a:r>
            <a:br>
              <a:rPr lang="es-MX" sz="3600" b="1" dirty="0">
                <a:solidFill>
                  <a:srgbClr val="9F2240"/>
                </a:solidFill>
                <a:latin typeface="Montserrat" pitchFamily="2" charset="77"/>
              </a:rPr>
            </a:br>
            <a:endParaRPr lang="es-MX" sz="3600" dirty="0"/>
          </a:p>
        </p:txBody>
      </p:sp>
      <p:sp>
        <p:nvSpPr>
          <p:cNvPr id="3" name="Marcador de contenido 2">
            <a:extLst>
              <a:ext uri="{FF2B5EF4-FFF2-40B4-BE49-F238E27FC236}">
                <a16:creationId xmlns:a16="http://schemas.microsoft.com/office/drawing/2014/main" id="{CE3A7715-1900-F404-4C0D-DB07E3F64C74}"/>
              </a:ext>
            </a:extLst>
          </p:cNvPr>
          <p:cNvSpPr>
            <a:spLocks noGrp="1"/>
          </p:cNvSpPr>
          <p:nvPr>
            <p:ph idx="1"/>
          </p:nvPr>
        </p:nvSpPr>
        <p:spPr>
          <a:xfrm>
            <a:off x="915112" y="2324457"/>
            <a:ext cx="10515600" cy="4614727"/>
          </a:xfrm>
        </p:spPr>
        <p:txBody>
          <a:bodyPr>
            <a:normAutofit fontScale="85000" lnSpcReduction="20000"/>
          </a:bodyPr>
          <a:lstStyle/>
          <a:p>
            <a:pPr marL="342900" indent="-342900">
              <a:buFont typeface="Wingdings" panose="05000000000000000000" pitchFamily="2" charset="2"/>
              <a:buChar char="Ø"/>
            </a:pPr>
            <a:r>
              <a:rPr lang="es-MX" sz="2400" dirty="0">
                <a:latin typeface="Montserrat" pitchFamily="2" charset="77"/>
              </a:rPr>
              <a:t>Impacto potencial y capacidad de respuesta oportuna,</a:t>
            </a:r>
          </a:p>
          <a:p>
            <a:pPr marL="342900" indent="-342900">
              <a:buFont typeface="Wingdings" panose="05000000000000000000" pitchFamily="2" charset="2"/>
              <a:buChar char="Ø"/>
            </a:pPr>
            <a:r>
              <a:rPr lang="es-MX" sz="2400" dirty="0">
                <a:latin typeface="Montserrat" pitchFamily="2" charset="77"/>
              </a:rPr>
              <a:t>Congruencia entre el tema, la infraestructura y disponibilidad de recursos humanos,</a:t>
            </a:r>
          </a:p>
          <a:p>
            <a:pPr marL="342900" indent="-342900">
              <a:buFont typeface="Wingdings" panose="05000000000000000000" pitchFamily="2" charset="2"/>
              <a:buChar char="Ø"/>
            </a:pPr>
            <a:r>
              <a:rPr lang="es-MX" sz="2400" dirty="0">
                <a:latin typeface="Montserrat" pitchFamily="2" charset="77"/>
              </a:rPr>
              <a:t>Posibilidad de transferir el conocimiento y/o los resultados o productos de la investigación,</a:t>
            </a:r>
          </a:p>
          <a:p>
            <a:pPr marL="342900" indent="-342900">
              <a:buFont typeface="Wingdings" panose="05000000000000000000" pitchFamily="2" charset="2"/>
              <a:buChar char="Ø"/>
            </a:pPr>
            <a:r>
              <a:rPr lang="es-MX" sz="2400" dirty="0">
                <a:latin typeface="Montserrat" pitchFamily="2" charset="77"/>
              </a:rPr>
              <a:t>Tiempo y costos,</a:t>
            </a:r>
          </a:p>
          <a:p>
            <a:pPr marL="342900" indent="-342900">
              <a:buFont typeface="Wingdings" panose="05000000000000000000" pitchFamily="2" charset="2"/>
              <a:buChar char="Ø"/>
            </a:pPr>
            <a:r>
              <a:rPr lang="es-MX" sz="2400" dirty="0">
                <a:latin typeface="Montserrat" pitchFamily="2" charset="77"/>
              </a:rPr>
              <a:t>Contribución en la formación de recursos humanos.</a:t>
            </a:r>
          </a:p>
          <a:p>
            <a:pPr marL="342900" indent="-342900">
              <a:buFont typeface="Wingdings" panose="05000000000000000000" pitchFamily="2" charset="2"/>
              <a:buChar char="Ø"/>
            </a:pPr>
            <a:endParaRPr lang="es-MX" sz="3200" b="1" dirty="0">
              <a:solidFill>
                <a:srgbClr val="9F2240"/>
              </a:solidFill>
              <a:latin typeface="Montserrat" pitchFamily="2" charset="77"/>
            </a:endParaRPr>
          </a:p>
          <a:p>
            <a:r>
              <a:rPr lang="es-MX" sz="3200" b="1" dirty="0">
                <a:latin typeface="Montserrat" pitchFamily="2" charset="77"/>
              </a:rPr>
              <a:t>Vinculación con los sectores Productivos:</a:t>
            </a:r>
          </a:p>
          <a:p>
            <a:endParaRPr lang="es-MX" sz="3200" b="1" dirty="0">
              <a:solidFill>
                <a:srgbClr val="9F2240"/>
              </a:solidFill>
              <a:latin typeface="Montserrat" pitchFamily="2" charset="77"/>
            </a:endParaRPr>
          </a:p>
          <a:p>
            <a:pPr algn="just"/>
            <a:r>
              <a:rPr lang="es-MX" sz="2600" dirty="0">
                <a:latin typeface="Montserrat" pitchFamily="2" charset="77"/>
              </a:rPr>
              <a:t>La vinculación es una función sustantiva de la Educación Superior, indispensable para el establecimiento de relaciones de colaboración e intercambio, entre instituciones de educación y centros de investigación, así como con los diferentes sectores de la sociedad.</a:t>
            </a:r>
          </a:p>
          <a:p>
            <a:endParaRPr lang="es-MX" dirty="0"/>
          </a:p>
        </p:txBody>
      </p:sp>
    </p:spTree>
    <p:extLst>
      <p:ext uri="{BB962C8B-B14F-4D97-AF65-F5344CB8AC3E}">
        <p14:creationId xmlns:p14="http://schemas.microsoft.com/office/powerpoint/2010/main" val="5232756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AE512C25-F900-3611-1B9A-186E7647003B}"/>
              </a:ext>
            </a:extLst>
          </p:cNvPr>
          <p:cNvSpPr>
            <a:spLocks noGrp="1"/>
          </p:cNvSpPr>
          <p:nvPr>
            <p:ph idx="1"/>
          </p:nvPr>
        </p:nvSpPr>
        <p:spPr>
          <a:xfrm>
            <a:off x="838200" y="1717705"/>
            <a:ext cx="10515600" cy="4459258"/>
          </a:xfrm>
        </p:spPr>
        <p:txBody>
          <a:bodyPr>
            <a:normAutofit fontScale="70000" lnSpcReduction="20000"/>
          </a:bodyPr>
          <a:lstStyle/>
          <a:p>
            <a:pPr marL="0" indent="0" algn="just">
              <a:buNone/>
            </a:pPr>
            <a:r>
              <a:rPr lang="es-MX" sz="3300" b="1" dirty="0">
                <a:latin typeface="Montserrat" panose="00000500000000000000" pitchFamily="50" charset="0"/>
              </a:rPr>
              <a:t>Profesores que desarrollan investigación:</a:t>
            </a:r>
          </a:p>
          <a:p>
            <a:pPr marL="0" indent="0" algn="just">
              <a:buNone/>
            </a:pPr>
            <a:endParaRPr lang="es-MX" sz="1800" b="1" dirty="0">
              <a:latin typeface="Montserrat" panose="00000500000000000000" pitchFamily="50" charset="0"/>
            </a:endParaRPr>
          </a:p>
          <a:p>
            <a:pPr marL="0" indent="0" algn="just">
              <a:buNone/>
            </a:pPr>
            <a:r>
              <a:rPr lang="es-MX" sz="3100" dirty="0">
                <a:latin typeface="Montserrat" panose="00000500000000000000" pitchFamily="50" charset="0"/>
              </a:rPr>
              <a:t>Los profesores del Tecnológico Nacional de México “TecNM” que realizan investigación, representan un elemento clave dentro del quehacer de la institución, por ello es importante se describan con claridad los atributos que permitan identificar a los profesores que desarrollan investigación.</a:t>
            </a:r>
          </a:p>
          <a:p>
            <a:pPr algn="just">
              <a:buFont typeface="Wingdings" panose="05000000000000000000" pitchFamily="2" charset="2"/>
              <a:buChar char="Ø"/>
            </a:pPr>
            <a:endParaRPr lang="es-MX" dirty="0">
              <a:latin typeface="Montserrat" panose="00000500000000000000" pitchFamily="50" charset="0"/>
            </a:endParaRPr>
          </a:p>
          <a:p>
            <a:pPr marL="0" indent="0" algn="just">
              <a:buNone/>
            </a:pPr>
            <a:r>
              <a:rPr lang="es-MX" b="1" dirty="0">
                <a:latin typeface="Montserrat" panose="00000500000000000000" pitchFamily="50" charset="0"/>
              </a:rPr>
              <a:t>Productividad que se genera en investigación:</a:t>
            </a:r>
          </a:p>
          <a:p>
            <a:pPr marL="0" indent="0" algn="just">
              <a:buNone/>
            </a:pPr>
            <a:endParaRPr lang="es-MX" b="1" dirty="0">
              <a:latin typeface="Montserrat" panose="00000500000000000000" pitchFamily="50" charset="0"/>
            </a:endParaRPr>
          </a:p>
          <a:p>
            <a:pPr marL="0" indent="0" algn="just">
              <a:buNone/>
            </a:pPr>
            <a:r>
              <a:rPr lang="es-MX" dirty="0">
                <a:latin typeface="Montserrat" panose="00000500000000000000" pitchFamily="50" charset="0"/>
              </a:rPr>
              <a:t>La productividad es el rendimiento pleno en el desarrollo de la investigación, derivado del trabajo humano, el tiempo destinado a este trabajo y aplicación de los recursos financieros, técnicos, materiales, administrativos y normativos a un fin determinado, por lo que la productividad es directamente proporcional a la calidad y cantidad de productos obtenidos de la investigación:</a:t>
            </a:r>
          </a:p>
          <a:p>
            <a:endParaRPr lang="es-MX" dirty="0"/>
          </a:p>
        </p:txBody>
      </p:sp>
    </p:spTree>
    <p:extLst>
      <p:ext uri="{BB962C8B-B14F-4D97-AF65-F5344CB8AC3E}">
        <p14:creationId xmlns:p14="http://schemas.microsoft.com/office/powerpoint/2010/main" val="12371524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E15474C-4C47-C079-A439-F57EC1C7BF01}"/>
              </a:ext>
            </a:extLst>
          </p:cNvPr>
          <p:cNvSpPr>
            <a:spLocks noGrp="1"/>
          </p:cNvSpPr>
          <p:nvPr>
            <p:ph idx="1"/>
          </p:nvPr>
        </p:nvSpPr>
        <p:spPr/>
        <p:txBody>
          <a:bodyPr>
            <a:normAutofit fontScale="70000" lnSpcReduction="20000"/>
          </a:bodyPr>
          <a:lstStyle/>
          <a:p>
            <a:pPr marL="0" indent="0" algn="just">
              <a:buNone/>
            </a:pPr>
            <a:r>
              <a:rPr lang="es-MX" sz="3600" b="1" dirty="0">
                <a:latin typeface="Montserrat" panose="00000500000000000000" pitchFamily="50" charset="0"/>
              </a:rPr>
              <a:t>Productos susceptibles de ser considerados entregables: </a:t>
            </a:r>
          </a:p>
          <a:p>
            <a:pPr algn="just">
              <a:buFont typeface="Wingdings" panose="05000000000000000000" pitchFamily="2" charset="2"/>
              <a:buChar char="Ø"/>
            </a:pPr>
            <a:endParaRPr lang="es-MX" dirty="0">
              <a:latin typeface="Montserrat" panose="00000500000000000000" pitchFamily="50" charset="0"/>
            </a:endParaRPr>
          </a:p>
          <a:p>
            <a:pPr lvl="1" algn="just">
              <a:buFont typeface="Wingdings" panose="05000000000000000000" pitchFamily="2" charset="2"/>
              <a:buChar char="Ø"/>
            </a:pPr>
            <a:r>
              <a:rPr lang="es-MX" sz="3100" dirty="0">
                <a:latin typeface="Montserrat" panose="00000500000000000000" pitchFamily="50" charset="0"/>
              </a:rPr>
              <a:t>Artículos indizados,</a:t>
            </a:r>
          </a:p>
          <a:p>
            <a:pPr lvl="1" algn="just">
              <a:buFont typeface="Wingdings" panose="05000000000000000000" pitchFamily="2" charset="2"/>
              <a:buChar char="Ø"/>
            </a:pPr>
            <a:r>
              <a:rPr lang="es-MX" sz="3100" dirty="0">
                <a:latin typeface="Montserrat" panose="00000500000000000000" pitchFamily="50" charset="0"/>
              </a:rPr>
              <a:t>Artículos arbitrados,</a:t>
            </a:r>
          </a:p>
          <a:p>
            <a:pPr lvl="1" algn="just">
              <a:buFont typeface="Wingdings" panose="05000000000000000000" pitchFamily="2" charset="2"/>
              <a:buChar char="Ø"/>
            </a:pPr>
            <a:r>
              <a:rPr lang="es-MX" sz="3100" dirty="0">
                <a:latin typeface="Montserrat" panose="00000500000000000000" pitchFamily="50" charset="0"/>
              </a:rPr>
              <a:t>Libros y/o capítulos de libros,</a:t>
            </a:r>
          </a:p>
          <a:p>
            <a:pPr lvl="1" algn="just">
              <a:buFont typeface="Wingdings" panose="05000000000000000000" pitchFamily="2" charset="2"/>
              <a:buChar char="Ø"/>
            </a:pPr>
            <a:r>
              <a:rPr lang="es-MX" sz="3100" dirty="0">
                <a:latin typeface="Montserrat" panose="00000500000000000000" pitchFamily="50" charset="0"/>
              </a:rPr>
              <a:t>Tesis,</a:t>
            </a:r>
          </a:p>
          <a:p>
            <a:pPr lvl="1" algn="just">
              <a:buFont typeface="Wingdings" panose="05000000000000000000" pitchFamily="2" charset="2"/>
              <a:buChar char="Ø"/>
            </a:pPr>
            <a:r>
              <a:rPr lang="es-MX" sz="3100" dirty="0">
                <a:latin typeface="Montserrat" panose="00000500000000000000" pitchFamily="50" charset="0"/>
              </a:rPr>
              <a:t>Memorias en congresos,</a:t>
            </a:r>
          </a:p>
          <a:p>
            <a:pPr lvl="1" algn="just">
              <a:buFont typeface="Wingdings" panose="05000000000000000000" pitchFamily="2" charset="2"/>
              <a:buChar char="Ø"/>
            </a:pPr>
            <a:r>
              <a:rPr lang="es-MX" sz="3100" dirty="0">
                <a:latin typeface="Montserrat" panose="00000500000000000000" pitchFamily="50" charset="0"/>
              </a:rPr>
              <a:t>Informes técnicos, y</a:t>
            </a:r>
          </a:p>
          <a:p>
            <a:pPr lvl="1" algn="just">
              <a:buFont typeface="Wingdings" panose="05000000000000000000" pitchFamily="2" charset="2"/>
              <a:buChar char="Ø"/>
            </a:pPr>
            <a:r>
              <a:rPr lang="es-MX" sz="3100" dirty="0">
                <a:latin typeface="Montserrat" panose="00000500000000000000" pitchFamily="50" charset="0"/>
              </a:rPr>
              <a:t>Prototipos, etc. </a:t>
            </a:r>
          </a:p>
          <a:p>
            <a:pPr algn="just">
              <a:buFont typeface="Wingdings" panose="05000000000000000000" pitchFamily="2" charset="2"/>
              <a:buChar char="Ø"/>
            </a:pPr>
            <a:endParaRPr lang="es-MX" dirty="0">
              <a:latin typeface="Montserrat" panose="00000500000000000000" pitchFamily="50" charset="0"/>
            </a:endParaRPr>
          </a:p>
          <a:p>
            <a:pPr algn="just">
              <a:buFont typeface="Wingdings" panose="05000000000000000000" pitchFamily="2" charset="2"/>
              <a:buChar char="Ø"/>
            </a:pPr>
            <a:r>
              <a:rPr lang="es-MX" b="1" dirty="0">
                <a:latin typeface="Montserrat" panose="00000500000000000000" pitchFamily="50" charset="0"/>
              </a:rPr>
              <a:t>Nota: Para mayor información del proceso de investigación, consultar los Lineamientos para el Desarrollo de la Investigación en el TecNM.</a:t>
            </a:r>
          </a:p>
          <a:p>
            <a:endParaRPr lang="es-MX" dirty="0"/>
          </a:p>
        </p:txBody>
      </p:sp>
    </p:spTree>
    <p:extLst>
      <p:ext uri="{BB962C8B-B14F-4D97-AF65-F5344CB8AC3E}">
        <p14:creationId xmlns:p14="http://schemas.microsoft.com/office/powerpoint/2010/main" val="37118232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B1263291-1A15-9F2F-1AAE-503C79308FDA}"/>
              </a:ext>
            </a:extLst>
          </p:cNvPr>
          <p:cNvSpPr>
            <a:spLocks noGrp="1"/>
          </p:cNvSpPr>
          <p:nvPr>
            <p:ph idx="1"/>
          </p:nvPr>
        </p:nvSpPr>
        <p:spPr>
          <a:xfrm>
            <a:off x="838200" y="1427148"/>
            <a:ext cx="10515600" cy="5153114"/>
          </a:xfrm>
        </p:spPr>
        <p:txBody>
          <a:bodyPr>
            <a:normAutofit fontScale="62500" lnSpcReduction="20000"/>
          </a:bodyPr>
          <a:lstStyle/>
          <a:p>
            <a:pPr marL="0" indent="0" algn="ctr">
              <a:buNone/>
            </a:pPr>
            <a:r>
              <a:rPr lang="es-MX" sz="3600" b="1" dirty="0">
                <a:latin typeface="Montserrat" panose="00000500000000000000" pitchFamily="50" charset="0"/>
              </a:rPr>
              <a:t>Sistema de Comprobación del Ejercicio Ejecutado de los</a:t>
            </a:r>
          </a:p>
          <a:p>
            <a:pPr marL="0" indent="0" algn="ctr">
              <a:buNone/>
            </a:pPr>
            <a:r>
              <a:rPr lang="es-MX" sz="3600" b="1" dirty="0">
                <a:latin typeface="Montserrat" panose="00000500000000000000" pitchFamily="50" charset="0"/>
              </a:rPr>
              <a:t>Recursos Financieros del E021 : </a:t>
            </a:r>
          </a:p>
          <a:p>
            <a:pPr algn="just">
              <a:buFont typeface="Wingdings" panose="05000000000000000000" pitchFamily="2" charset="2"/>
              <a:buChar char="Ø"/>
            </a:pPr>
            <a:endParaRPr lang="es-MX" dirty="0">
              <a:solidFill>
                <a:srgbClr val="990033"/>
              </a:solidFill>
              <a:latin typeface="Montserrat" panose="00000500000000000000" pitchFamily="50" charset="0"/>
            </a:endParaRPr>
          </a:p>
          <a:p>
            <a:pPr algn="just">
              <a:buFont typeface="Wingdings" panose="05000000000000000000" pitchFamily="2" charset="2"/>
              <a:buChar char="Ø"/>
            </a:pPr>
            <a:r>
              <a:rPr lang="es-MX" dirty="0">
                <a:latin typeface="Montserrat" panose="00000500000000000000" pitchFamily="50" charset="0"/>
              </a:rPr>
              <a:t>Se trabaja en el Sistema de Contabilidad y Presupuesto “SICOP”, que coordina la secretaria de Hacienda y Crédito Público, quien determina las herramientas para el ejercicio del recurso asignado a dicho programa,</a:t>
            </a:r>
          </a:p>
          <a:p>
            <a:pPr algn="just">
              <a:buFont typeface="Wingdings" panose="05000000000000000000" pitchFamily="2" charset="2"/>
              <a:buChar char="Ø"/>
            </a:pPr>
            <a:r>
              <a:rPr lang="es-MX" dirty="0">
                <a:latin typeface="Montserrat" panose="00000500000000000000" pitchFamily="50" charset="0"/>
              </a:rPr>
              <a:t>El área de recursos financieros de cada instancia ejecutora, se encarga de recopilar la información (facturación)y gestionar los trámites necesarios para su registro en el SICOP para el proceso de revisión,</a:t>
            </a:r>
          </a:p>
          <a:p>
            <a:pPr algn="just">
              <a:buFont typeface="Wingdings" panose="05000000000000000000" pitchFamily="2" charset="2"/>
              <a:buChar char="Ø"/>
            </a:pPr>
            <a:r>
              <a:rPr lang="es-MX" dirty="0">
                <a:latin typeface="Montserrat" panose="00000500000000000000" pitchFamily="50" charset="0"/>
              </a:rPr>
              <a:t>La Dirección de Financieros del TecNM, se encarga de realizar la revisión, si procede se genera una solicitud de pago al proveedor ante la SHCP,</a:t>
            </a:r>
          </a:p>
          <a:p>
            <a:pPr algn="just">
              <a:buFont typeface="Wingdings" panose="05000000000000000000" pitchFamily="2" charset="2"/>
              <a:buChar char="Ø"/>
            </a:pPr>
            <a:r>
              <a:rPr lang="es-MX" dirty="0">
                <a:latin typeface="Montserrat" panose="00000500000000000000" pitchFamily="50" charset="0"/>
              </a:rPr>
              <a:t>Derivado de lo anterior, la SHCP programa el pago al proveedor del servicio,</a:t>
            </a:r>
          </a:p>
          <a:p>
            <a:pPr algn="just">
              <a:buFont typeface="Wingdings" panose="05000000000000000000" pitchFamily="2" charset="2"/>
              <a:buChar char="Ø"/>
            </a:pPr>
            <a:r>
              <a:rPr lang="es-MX" dirty="0">
                <a:latin typeface="Montserrat" panose="00000500000000000000" pitchFamily="50" charset="0"/>
              </a:rPr>
              <a:t>Finalmente, se genera la Cuenta por Liquidar Certificada “</a:t>
            </a:r>
            <a:r>
              <a:rPr lang="es-MX" b="1" dirty="0">
                <a:latin typeface="Montserrat" panose="00000500000000000000" pitchFamily="50" charset="0"/>
              </a:rPr>
              <a:t>CLC</a:t>
            </a:r>
            <a:r>
              <a:rPr lang="es-MX" dirty="0">
                <a:latin typeface="Montserrat" panose="00000500000000000000" pitchFamily="50" charset="0"/>
              </a:rPr>
              <a:t>”, por la SHCP,</a:t>
            </a:r>
          </a:p>
          <a:p>
            <a:pPr algn="just">
              <a:buFont typeface="Wingdings" panose="05000000000000000000" pitchFamily="2" charset="2"/>
              <a:buChar char="Ø"/>
            </a:pPr>
            <a:r>
              <a:rPr lang="es-MX" dirty="0">
                <a:latin typeface="Montserrat" panose="00000500000000000000" pitchFamily="50" charset="0"/>
              </a:rPr>
              <a:t>La Dirección de Finanzas del TecNM, es la encargada de entregar a cada uno de los Institutos Tecnológicos beneficiados en dicho programa, las </a:t>
            </a:r>
            <a:r>
              <a:rPr lang="es-MX" b="1" dirty="0">
                <a:latin typeface="Montserrat" panose="00000500000000000000" pitchFamily="50" charset="0"/>
              </a:rPr>
              <a:t>CLC, </a:t>
            </a:r>
            <a:r>
              <a:rPr lang="es-MX" dirty="0">
                <a:latin typeface="Montserrat" panose="00000500000000000000" pitchFamily="50" charset="0"/>
              </a:rPr>
              <a:t>como comprobante del ejercicio de los recursos financieros ejecutados,</a:t>
            </a:r>
          </a:p>
          <a:p>
            <a:pPr algn="just">
              <a:buFont typeface="Wingdings" panose="05000000000000000000" pitchFamily="2" charset="2"/>
              <a:buChar char="Ø"/>
            </a:pPr>
            <a:r>
              <a:rPr lang="es-MX" dirty="0">
                <a:latin typeface="Montserrat" panose="00000500000000000000" pitchFamily="50" charset="0"/>
              </a:rPr>
              <a:t>Las áreas de recursos financieros de cada instituto tendrán la responsabilidad de proporcionales una copia a los responsables de contraloría social a fin de llevar a cabo el control de los recursos ejecutados de los apoyos asignados en dicho programa. </a:t>
            </a:r>
          </a:p>
          <a:p>
            <a:endParaRPr lang="es-MX" dirty="0"/>
          </a:p>
        </p:txBody>
      </p:sp>
    </p:spTree>
    <p:extLst>
      <p:ext uri="{BB962C8B-B14F-4D97-AF65-F5344CB8AC3E}">
        <p14:creationId xmlns:p14="http://schemas.microsoft.com/office/powerpoint/2010/main" val="20162678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680AA7C4-873D-288E-631C-6FF80E3D019A}"/>
              </a:ext>
            </a:extLst>
          </p:cNvPr>
          <p:cNvSpPr>
            <a:spLocks noGrp="1"/>
          </p:cNvSpPr>
          <p:nvPr>
            <p:ph idx="1"/>
          </p:nvPr>
        </p:nvSpPr>
        <p:spPr/>
        <p:txBody>
          <a:bodyPr/>
          <a:lstStyle/>
          <a:p>
            <a:r>
              <a:rPr lang="es-MX" b="1" dirty="0">
                <a:solidFill>
                  <a:schemeClr val="bg1"/>
                </a:solidFill>
                <a:latin typeface="Montserrat" pitchFamily="2" charset="77"/>
              </a:rPr>
              <a:t>POR SU ATENCIÓN GRACIAS</a:t>
            </a:r>
            <a:endParaRPr lang="es-MX" sz="2000" b="1" dirty="0">
              <a:solidFill>
                <a:schemeClr val="bg1"/>
              </a:solidFill>
              <a:latin typeface="Montserrat" pitchFamily="2" charset="77"/>
            </a:endParaRPr>
          </a:p>
          <a:p>
            <a:endParaRPr lang="es-MX" sz="4800" b="1" dirty="0">
              <a:latin typeface="Montserrat" pitchFamily="2" charset="77"/>
            </a:endParaRPr>
          </a:p>
          <a:p>
            <a:endParaRPr lang="es-MX" sz="4800" b="1" dirty="0">
              <a:latin typeface="Montserrat" pitchFamily="2" charset="77"/>
            </a:endParaRPr>
          </a:p>
          <a:p>
            <a:endParaRPr lang="es-MX" sz="4800" b="1">
              <a:latin typeface="Montserrat" pitchFamily="2" charset="77"/>
            </a:endParaRPr>
          </a:p>
          <a:p>
            <a:r>
              <a:rPr lang="es-MX" sz="4800" b="1">
                <a:latin typeface="Montserrat" pitchFamily="2" charset="77"/>
              </a:rPr>
              <a:t>POR </a:t>
            </a:r>
            <a:r>
              <a:rPr lang="es-MX" sz="4800" b="1" dirty="0">
                <a:latin typeface="Montserrat" pitchFamily="2" charset="77"/>
              </a:rPr>
              <a:t>SU ATENCIÓN GRACIAS</a:t>
            </a:r>
          </a:p>
          <a:p>
            <a:endParaRPr lang="es-MX" dirty="0"/>
          </a:p>
        </p:txBody>
      </p:sp>
    </p:spTree>
    <p:extLst>
      <p:ext uri="{BB962C8B-B14F-4D97-AF65-F5344CB8AC3E}">
        <p14:creationId xmlns:p14="http://schemas.microsoft.com/office/powerpoint/2010/main" val="292231879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2640</TotalTime>
  <Words>797</Words>
  <Application>Microsoft Office PowerPoint</Application>
  <PresentationFormat>Panorámica</PresentationFormat>
  <Paragraphs>70</Paragraphs>
  <Slides>9</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9</vt:i4>
      </vt:variant>
    </vt:vector>
  </HeadingPairs>
  <TitlesOfParts>
    <vt:vector size="16" baseType="lpstr">
      <vt:lpstr>Arial</vt:lpstr>
      <vt:lpstr>Calibri</vt:lpstr>
      <vt:lpstr>Calibri Light</vt:lpstr>
      <vt:lpstr>Montserrat</vt:lpstr>
      <vt:lpstr>Noto Sans</vt:lpstr>
      <vt:lpstr>Wingdings</vt:lpstr>
      <vt:lpstr>Tema de Office</vt:lpstr>
      <vt:lpstr>Presentación de PowerPoint</vt:lpstr>
      <vt:lpstr>Presentación de PowerPoint</vt:lpstr>
      <vt:lpstr>Objetivos del Programa:</vt:lpstr>
      <vt:lpstr>Presentación de PowerPoint</vt:lpstr>
      <vt:lpstr> La pertinencia de un proyecto de investigación considera los siguientes criterios: </vt:lpstr>
      <vt:lpstr>Presentación de PowerPoint</vt:lpstr>
      <vt:lpstr>Presentación de PowerPoint</vt:lpstr>
      <vt:lpstr>Presentación de PowerPoint</vt:lpstr>
      <vt:lpstr>Presentación de PowerPoint</vt:lpstr>
    </vt:vector>
  </TitlesOfParts>
  <Company>Microsoft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Hebert de Jesus Diaz Flores</dc:creator>
  <cp:lastModifiedBy>Ing. José Daniel Juárez Barajas</cp:lastModifiedBy>
  <cp:revision>225</cp:revision>
  <cp:lastPrinted>2017-06-07T19:12:57Z</cp:lastPrinted>
  <dcterms:created xsi:type="dcterms:W3CDTF">2017-06-02T18:07:42Z</dcterms:created>
  <dcterms:modified xsi:type="dcterms:W3CDTF">2025-07-15T18:17:49Z</dcterms:modified>
</cp:coreProperties>
</file>